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665" r:id="rId2"/>
  </p:sldMasterIdLst>
  <p:notesMasterIdLst>
    <p:notesMasterId r:id="rId4"/>
  </p:notesMasterIdLst>
  <p:sldIdLst>
    <p:sldId id="293" r:id="rId3"/>
  </p:sldIdLst>
  <p:sldSz cx="6858000" cy="9144000" type="screen4x3"/>
  <p:notesSz cx="6858000" cy="9144000"/>
  <p:defaultTextStyle>
    <a:defPPr>
      <a:defRPr lang="en-US"/>
    </a:defPPr>
    <a:lvl1pPr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1pPr>
    <a:lvl2pPr marL="4572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2pPr>
    <a:lvl3pPr marL="9144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3pPr>
    <a:lvl4pPr marL="13716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4pPr>
    <a:lvl5pPr marL="18288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FF66"/>
    <a:srgbClr val="404040"/>
    <a:srgbClr val="808080"/>
    <a:srgbClr val="DD172F"/>
    <a:srgbClr val="CCFFCC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2982" autoAdjust="0"/>
  </p:normalViewPr>
  <p:slideViewPr>
    <p:cSldViewPr snapToObjects="1">
      <p:cViewPr>
        <p:scale>
          <a:sx n="100" d="100"/>
          <a:sy n="100" d="100"/>
        </p:scale>
        <p:origin x="-3450" y="750"/>
      </p:cViewPr>
      <p:guideLst>
        <p:guide orient="horz" pos="-5"/>
        <p:guide pos="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DC2FC8-DDFD-490E-80B9-1CE78918C386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C036AB-7A07-4694-9990-F493C3CD1A41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1</a:t>
          </a:r>
          <a:endParaRPr lang="en-US" sz="1000" b="1" dirty="0">
            <a:latin typeface="+mj-lt"/>
          </a:endParaRPr>
        </a:p>
      </dgm:t>
    </dgm:pt>
    <dgm:pt modelId="{C06891FB-4609-4C07-A9AE-3F1041699B2D}" type="par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806FC67C-7D36-4E0A-97BA-DAB4B3FA9479}" type="sib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E839974F-D550-4DD2-941D-84872F4AE7AE}">
      <dgm:prSet phldrT="[Texto]" custT="1"/>
      <dgm:spPr/>
      <dgm:t>
        <a:bodyPr/>
        <a:lstStyle/>
        <a:p>
          <a:r>
            <a:rPr lang="es-ES" sz="1000" b="0" dirty="0" smtClean="0">
              <a:latin typeface="+mj-lt"/>
            </a:rPr>
            <a:t>EL FUNCIONARIO ACCIDENTADO INMEDIATAMENTE OCURRIDO EL ACCIDENTE DEBE DIRIGIRSE A:             - CENTROS DE ATENCIONDE SALUD  ACHS - AL HOSPITAL DEL TRABAJADOR - OTROS SERVICIO DE URGENCIA, SEGÚN CORRESPONDA. </a:t>
          </a:r>
          <a:endParaRPr lang="en-US" sz="1000" dirty="0">
            <a:latin typeface="+mj-lt"/>
          </a:endParaRPr>
        </a:p>
      </dgm:t>
    </dgm:pt>
    <dgm:pt modelId="{81798E20-23AD-444B-A9FE-05416D8852E7}" type="par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C0666046-A2DA-43FD-9222-2D2442C0BC00}" type="sib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FD29CCA3-24D4-466C-9296-837A1512DC42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2</a:t>
          </a:r>
          <a:endParaRPr lang="en-US" sz="1000" b="1" dirty="0">
            <a:latin typeface="+mj-lt"/>
          </a:endParaRPr>
        </a:p>
      </dgm:t>
    </dgm:pt>
    <dgm:pt modelId="{2D3AB3A8-A9C2-4422-962A-8C33F70BCE74}" type="par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33A4096F-E668-4835-8066-423A96599A16}" type="sib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8C51B99-87C2-4B4A-9EAE-5EEE705EBDE0}">
      <dgm:prSet phldrT="[Texto]" custT="1"/>
      <dgm:spPr/>
      <dgm:t>
        <a:bodyPr/>
        <a:lstStyle/>
        <a:p>
          <a:r>
            <a:rPr lang="es-ES" sz="1000" b="0" dirty="0" smtClean="0"/>
            <a:t>EL DIA HABIL SIGUIENTE A LA ATENCION DE SALUD, DEBE DIRIGIRSE AL CAIF PARA REGULARIZAR LA DOCUMENTACION PENDIENTE </a:t>
          </a:r>
          <a:endParaRPr lang="en-US" sz="1000" dirty="0">
            <a:latin typeface="+mj-lt"/>
          </a:endParaRPr>
        </a:p>
      </dgm:t>
    </dgm:pt>
    <dgm:pt modelId="{8CFC0A48-690A-4C90-B821-27E1663B1C36}" type="par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7CC36DFD-D73E-492E-BF52-3480D2E1879E}" type="sib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161295F3-9025-4C56-B2C5-BBF20CA3C43D}" type="pres">
      <dgm:prSet presAssocID="{13DC2FC8-DDFD-490E-80B9-1CE78918C3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75ECEA-32A0-416B-B2F2-876ECDF83EF1}" type="pres">
      <dgm:prSet presAssocID="{F5C036AB-7A07-4694-9990-F493C3CD1A41}" presName="composite" presStyleCnt="0"/>
      <dgm:spPr/>
      <dgm:t>
        <a:bodyPr/>
        <a:lstStyle/>
        <a:p>
          <a:endParaRPr lang="en-US"/>
        </a:p>
      </dgm:t>
    </dgm:pt>
    <dgm:pt modelId="{ACDDC939-FC4D-4C70-90C5-2ED0C850C195}" type="pres">
      <dgm:prSet presAssocID="{F5C036AB-7A07-4694-9990-F493C3CD1A41}" presName="parentText" presStyleLbl="alignNode1" presStyleIdx="0" presStyleCnt="2" custScaleX="1049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06A0F-CACD-4D5D-8B2C-C921787AFFBE}" type="pres">
      <dgm:prSet presAssocID="{F5C036AB-7A07-4694-9990-F493C3CD1A41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FDA12-0094-4E33-B93F-AE8F17B83C46}" type="pres">
      <dgm:prSet presAssocID="{806FC67C-7D36-4E0A-97BA-DAB4B3FA9479}" presName="sp" presStyleCnt="0"/>
      <dgm:spPr/>
      <dgm:t>
        <a:bodyPr/>
        <a:lstStyle/>
        <a:p>
          <a:endParaRPr lang="en-US"/>
        </a:p>
      </dgm:t>
    </dgm:pt>
    <dgm:pt modelId="{DB2E72BA-CFB7-437C-A39E-8802E1761FD6}" type="pres">
      <dgm:prSet presAssocID="{FD29CCA3-24D4-466C-9296-837A1512DC42}" presName="composite" presStyleCnt="0"/>
      <dgm:spPr/>
      <dgm:t>
        <a:bodyPr/>
        <a:lstStyle/>
        <a:p>
          <a:endParaRPr lang="en-US"/>
        </a:p>
      </dgm:t>
    </dgm:pt>
    <dgm:pt modelId="{C08141D4-2DCF-4118-899A-0F1C23E626F5}" type="pres">
      <dgm:prSet presAssocID="{FD29CCA3-24D4-466C-9296-837A1512DC4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5D8B2-B42E-49A3-9231-7EA7F915F09F}" type="pres">
      <dgm:prSet presAssocID="{FD29CCA3-24D4-466C-9296-837A1512DC4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27290B-63DD-4DFB-90E5-753CD937EDFB}" type="presOf" srcId="{F5C036AB-7A07-4694-9990-F493C3CD1A41}" destId="{ACDDC939-FC4D-4C70-90C5-2ED0C850C195}" srcOrd="0" destOrd="0" presId="urn:microsoft.com/office/officeart/2005/8/layout/chevron2"/>
    <dgm:cxn modelId="{EAF64689-2CB5-4445-A45C-4A7A7B9578D9}" srcId="{F5C036AB-7A07-4694-9990-F493C3CD1A41}" destId="{E839974F-D550-4DD2-941D-84872F4AE7AE}" srcOrd="0" destOrd="0" parTransId="{81798E20-23AD-444B-A9FE-05416D8852E7}" sibTransId="{C0666046-A2DA-43FD-9222-2D2442C0BC00}"/>
    <dgm:cxn modelId="{FA1BFC1E-3003-4641-B8BE-729954A4F19D}" srcId="{13DC2FC8-DDFD-490E-80B9-1CE78918C386}" destId="{FD29CCA3-24D4-466C-9296-837A1512DC42}" srcOrd="1" destOrd="0" parTransId="{2D3AB3A8-A9C2-4422-962A-8C33F70BCE74}" sibTransId="{33A4096F-E668-4835-8066-423A96599A16}"/>
    <dgm:cxn modelId="{488EC8AB-BDD2-412D-BF78-2D11E38E5A82}" type="presOf" srcId="{FD29CCA3-24D4-466C-9296-837A1512DC42}" destId="{C08141D4-2DCF-4118-899A-0F1C23E626F5}" srcOrd="0" destOrd="0" presId="urn:microsoft.com/office/officeart/2005/8/layout/chevron2"/>
    <dgm:cxn modelId="{ABFB19BF-D16F-4680-9735-57C371810143}" srcId="{FD29CCA3-24D4-466C-9296-837A1512DC42}" destId="{58C51B99-87C2-4B4A-9EAE-5EEE705EBDE0}" srcOrd="0" destOrd="0" parTransId="{8CFC0A48-690A-4C90-B821-27E1663B1C36}" sibTransId="{7CC36DFD-D73E-492E-BF52-3480D2E1879E}"/>
    <dgm:cxn modelId="{6A88DB22-0EAA-4E93-8E70-52345BA9B6A4}" type="presOf" srcId="{58C51B99-87C2-4B4A-9EAE-5EEE705EBDE0}" destId="{5085D8B2-B42E-49A3-9231-7EA7F915F09F}" srcOrd="0" destOrd="0" presId="urn:microsoft.com/office/officeart/2005/8/layout/chevron2"/>
    <dgm:cxn modelId="{ADD89281-FF63-45DE-A18F-BDE7AC69AAED}" type="presOf" srcId="{E839974F-D550-4DD2-941D-84872F4AE7AE}" destId="{C3406A0F-CACD-4D5D-8B2C-C921787AFFBE}" srcOrd="0" destOrd="0" presId="urn:microsoft.com/office/officeart/2005/8/layout/chevron2"/>
    <dgm:cxn modelId="{4E87746D-4DB0-410B-A2A0-D8F668267B90}" srcId="{13DC2FC8-DDFD-490E-80B9-1CE78918C386}" destId="{F5C036AB-7A07-4694-9990-F493C3CD1A41}" srcOrd="0" destOrd="0" parTransId="{C06891FB-4609-4C07-A9AE-3F1041699B2D}" sibTransId="{806FC67C-7D36-4E0A-97BA-DAB4B3FA9479}"/>
    <dgm:cxn modelId="{4E54E74A-4145-4A01-A5CF-1987F39AE889}" type="presOf" srcId="{13DC2FC8-DDFD-490E-80B9-1CE78918C386}" destId="{161295F3-9025-4C56-B2C5-BBF20CA3C43D}" srcOrd="0" destOrd="0" presId="urn:microsoft.com/office/officeart/2005/8/layout/chevron2"/>
    <dgm:cxn modelId="{B7E73B24-7A62-4A49-B004-5D1C0DBAF864}" type="presParOf" srcId="{161295F3-9025-4C56-B2C5-BBF20CA3C43D}" destId="{EE75ECEA-32A0-416B-B2F2-876ECDF83EF1}" srcOrd="0" destOrd="0" presId="urn:microsoft.com/office/officeart/2005/8/layout/chevron2"/>
    <dgm:cxn modelId="{AD1B007C-7D3C-4B84-8958-E71A8185A83F}" type="presParOf" srcId="{EE75ECEA-32A0-416B-B2F2-876ECDF83EF1}" destId="{ACDDC939-FC4D-4C70-90C5-2ED0C850C195}" srcOrd="0" destOrd="0" presId="urn:microsoft.com/office/officeart/2005/8/layout/chevron2"/>
    <dgm:cxn modelId="{12805EC8-3885-4BFA-83AE-0D299E7B8639}" type="presParOf" srcId="{EE75ECEA-32A0-416B-B2F2-876ECDF83EF1}" destId="{C3406A0F-CACD-4D5D-8B2C-C921787AFFBE}" srcOrd="1" destOrd="0" presId="urn:microsoft.com/office/officeart/2005/8/layout/chevron2"/>
    <dgm:cxn modelId="{091BFE5C-6116-46F9-A267-7E29E24E9D19}" type="presParOf" srcId="{161295F3-9025-4C56-B2C5-BBF20CA3C43D}" destId="{B45FDA12-0094-4E33-B93F-AE8F17B83C46}" srcOrd="1" destOrd="0" presId="urn:microsoft.com/office/officeart/2005/8/layout/chevron2"/>
    <dgm:cxn modelId="{8806A313-3996-4C6C-BC9D-6AE3FF3B94F4}" type="presParOf" srcId="{161295F3-9025-4C56-B2C5-BBF20CA3C43D}" destId="{DB2E72BA-CFB7-437C-A39E-8802E1761FD6}" srcOrd="2" destOrd="0" presId="urn:microsoft.com/office/officeart/2005/8/layout/chevron2"/>
    <dgm:cxn modelId="{443F8DB7-00BE-40E5-BABD-CFD752B447DB}" type="presParOf" srcId="{DB2E72BA-CFB7-437C-A39E-8802E1761FD6}" destId="{C08141D4-2DCF-4118-899A-0F1C23E626F5}" srcOrd="0" destOrd="0" presId="urn:microsoft.com/office/officeart/2005/8/layout/chevron2"/>
    <dgm:cxn modelId="{7B3F680C-326F-424D-A41E-544FFC93C904}" type="presParOf" srcId="{DB2E72BA-CFB7-437C-A39E-8802E1761FD6}" destId="{5085D8B2-B42E-49A3-9231-7EA7F915F09F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DC2FC8-DDFD-490E-80B9-1CE78918C386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C036AB-7A07-4694-9990-F493C3CD1A41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1</a:t>
          </a:r>
          <a:endParaRPr lang="en-US" sz="1000" b="1" dirty="0">
            <a:latin typeface="+mj-lt"/>
          </a:endParaRPr>
        </a:p>
      </dgm:t>
    </dgm:pt>
    <dgm:pt modelId="{C06891FB-4609-4C07-A9AE-3F1041699B2D}" type="par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806FC67C-7D36-4E0A-97BA-DAB4B3FA9479}" type="sib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E839974F-D550-4DD2-941D-84872F4AE7AE}">
      <dgm:prSet phldrT="[Texto]" custT="1"/>
      <dgm:spPr/>
      <dgm:t>
        <a:bodyPr/>
        <a:lstStyle/>
        <a:p>
          <a:r>
            <a:rPr lang="es-ES" sz="1000" b="0" dirty="0" smtClean="0">
              <a:latin typeface="+mn-lt"/>
            </a:rPr>
            <a:t>EL FUNCIONARIO ACCIDENTADO DEBE INFORMAR A SU JEFE DIRECTO. (EL JEFE DIRECTO O QUIEN LO SUBROGUE DEBE LLENAR LA SOLICITUD DE PRIMERA ATENCION)</a:t>
          </a:r>
          <a:r>
            <a:rPr lang="en-US" sz="1000" b="1" dirty="0" smtClean="0">
              <a:latin typeface="+mj-lt"/>
            </a:rPr>
            <a:t>.</a:t>
          </a:r>
          <a:endParaRPr lang="en-US" sz="1000" dirty="0">
            <a:latin typeface="+mj-lt"/>
          </a:endParaRPr>
        </a:p>
      </dgm:t>
    </dgm:pt>
    <dgm:pt modelId="{81798E20-23AD-444B-A9FE-05416D8852E7}" type="par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C0666046-A2DA-43FD-9222-2D2442C0BC00}" type="sib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FD29CCA3-24D4-466C-9296-837A1512DC42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2</a:t>
          </a:r>
          <a:endParaRPr lang="en-US" sz="1000" b="1" dirty="0">
            <a:latin typeface="+mj-lt"/>
          </a:endParaRPr>
        </a:p>
      </dgm:t>
    </dgm:pt>
    <dgm:pt modelId="{2D3AB3A8-A9C2-4422-962A-8C33F70BCE74}" type="par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33A4096F-E668-4835-8066-423A96599A16}" type="sib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8C51B99-87C2-4B4A-9EAE-5EEE705EBDE0}">
      <dgm:prSet phldrT="[Texto]" custT="1"/>
      <dgm:spPr/>
      <dgm:t>
        <a:bodyPr/>
        <a:lstStyle/>
        <a:p>
          <a:r>
            <a:rPr lang="es-ES" sz="1000" b="0" dirty="0" smtClean="0"/>
            <a:t>EL FUNCIONARIO ACCIDENTADO SE DIRIGE AL CAIF CON LA SOLICITUD DE PRIMERA </a:t>
          </a:r>
          <a:r>
            <a:rPr lang="es-ES" sz="1000" b="0" smtClean="0"/>
            <a:t>ATENCION ANTERIORMENTE SEÑALADA </a:t>
          </a:r>
          <a:r>
            <a:rPr lang="es-ES" sz="1000" b="0" dirty="0" smtClean="0"/>
            <a:t>Y UNO DE LOS 3 MEDIOS PROBATORIOS ANTERIORMENTE SEÑALADOS.</a:t>
          </a:r>
          <a:endParaRPr lang="en-US" sz="1000" dirty="0">
            <a:latin typeface="+mj-lt"/>
          </a:endParaRPr>
        </a:p>
      </dgm:t>
    </dgm:pt>
    <dgm:pt modelId="{8CFC0A48-690A-4C90-B821-27E1663B1C36}" type="par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7CC36DFD-D73E-492E-BF52-3480D2E1879E}" type="sib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37E5D41-E812-4235-9C9A-1AFF9C9855E1}">
      <dgm:prSet phldrT="[Texto]" custT="1"/>
      <dgm:spPr/>
      <dgm:t>
        <a:bodyPr/>
        <a:lstStyle/>
        <a:p>
          <a:r>
            <a:rPr lang="es-ES" sz="1000" b="0" dirty="0" smtClean="0"/>
            <a:t>EN EL CAIF SE COMPLETA LA DIAT, POSTERIOMENTE EL FUNCIONARIO SE DIRIGE A LA </a:t>
          </a:r>
          <a:r>
            <a:rPr lang="es-ES" sz="1000" b="0" dirty="0" smtClean="0">
              <a:latin typeface="+mj-lt"/>
            </a:rPr>
            <a:t>ACHS (PUENTE ALTO) O AL HOSPITAL DEL TRABAJADOR SEGÚN CORRESPONDA.</a:t>
          </a:r>
          <a:endParaRPr lang="en-US" sz="1000" dirty="0">
            <a:latin typeface="+mj-lt"/>
          </a:endParaRPr>
        </a:p>
      </dgm:t>
    </dgm:pt>
    <dgm:pt modelId="{CB1146C6-D1E9-4443-BBAC-38E99B550CA1}" type="parTrans" cxnId="{EC789573-7466-4AE4-83C4-C977B236BED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5245A22-1B47-4473-8511-577DD0D0F304}" type="sibTrans" cxnId="{EC789573-7466-4AE4-83C4-C977B236BED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8AA3A9B8-55F4-4088-8A66-4271AFC9D550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3</a:t>
          </a:r>
          <a:endParaRPr lang="en-US" sz="1000" b="1" dirty="0">
            <a:latin typeface="+mj-lt"/>
          </a:endParaRPr>
        </a:p>
      </dgm:t>
    </dgm:pt>
    <dgm:pt modelId="{18F66F8E-8DAD-4A45-81BB-BC044B8BEEE8}" type="sibTrans" cxnId="{68F1A1B8-CFE2-4067-B5DE-412CB5483C0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FD724E44-7CB6-4C07-A257-535AA5711CAF}" type="parTrans" cxnId="{68F1A1B8-CFE2-4067-B5DE-412CB5483C0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161295F3-9025-4C56-B2C5-BBF20CA3C43D}" type="pres">
      <dgm:prSet presAssocID="{13DC2FC8-DDFD-490E-80B9-1CE78918C3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75ECEA-32A0-416B-B2F2-876ECDF83EF1}" type="pres">
      <dgm:prSet presAssocID="{F5C036AB-7A07-4694-9990-F493C3CD1A41}" presName="composite" presStyleCnt="0"/>
      <dgm:spPr/>
      <dgm:t>
        <a:bodyPr/>
        <a:lstStyle/>
        <a:p>
          <a:endParaRPr lang="en-US"/>
        </a:p>
      </dgm:t>
    </dgm:pt>
    <dgm:pt modelId="{ACDDC939-FC4D-4C70-90C5-2ED0C850C195}" type="pres">
      <dgm:prSet presAssocID="{F5C036AB-7A07-4694-9990-F493C3CD1A4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06A0F-CACD-4D5D-8B2C-C921787AFFBE}" type="pres">
      <dgm:prSet presAssocID="{F5C036AB-7A07-4694-9990-F493C3CD1A4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FDA12-0094-4E33-B93F-AE8F17B83C46}" type="pres">
      <dgm:prSet presAssocID="{806FC67C-7D36-4E0A-97BA-DAB4B3FA9479}" presName="sp" presStyleCnt="0"/>
      <dgm:spPr/>
      <dgm:t>
        <a:bodyPr/>
        <a:lstStyle/>
        <a:p>
          <a:endParaRPr lang="en-US"/>
        </a:p>
      </dgm:t>
    </dgm:pt>
    <dgm:pt modelId="{DB2E72BA-CFB7-437C-A39E-8802E1761FD6}" type="pres">
      <dgm:prSet presAssocID="{FD29CCA3-24D4-466C-9296-837A1512DC42}" presName="composite" presStyleCnt="0"/>
      <dgm:spPr/>
      <dgm:t>
        <a:bodyPr/>
        <a:lstStyle/>
        <a:p>
          <a:endParaRPr lang="en-US"/>
        </a:p>
      </dgm:t>
    </dgm:pt>
    <dgm:pt modelId="{C08141D4-2DCF-4118-899A-0F1C23E626F5}" type="pres">
      <dgm:prSet presAssocID="{FD29CCA3-24D4-466C-9296-837A1512DC4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5D8B2-B42E-49A3-9231-7EA7F915F09F}" type="pres">
      <dgm:prSet presAssocID="{FD29CCA3-24D4-466C-9296-837A1512DC4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7185C-1DAC-4E44-AED5-82595796A3A4}" type="pres">
      <dgm:prSet presAssocID="{33A4096F-E668-4835-8066-423A96599A16}" presName="sp" presStyleCnt="0"/>
      <dgm:spPr/>
      <dgm:t>
        <a:bodyPr/>
        <a:lstStyle/>
        <a:p>
          <a:endParaRPr lang="en-US"/>
        </a:p>
      </dgm:t>
    </dgm:pt>
    <dgm:pt modelId="{8ADC8DCC-5B35-4141-9CA2-1B18CE3EC3FE}" type="pres">
      <dgm:prSet presAssocID="{8AA3A9B8-55F4-4088-8A66-4271AFC9D550}" presName="composite" presStyleCnt="0"/>
      <dgm:spPr/>
      <dgm:t>
        <a:bodyPr/>
        <a:lstStyle/>
        <a:p>
          <a:endParaRPr lang="en-US"/>
        </a:p>
      </dgm:t>
    </dgm:pt>
    <dgm:pt modelId="{53108CF9-15A3-4FD9-B5D1-5FE49CFB02F1}" type="pres">
      <dgm:prSet presAssocID="{8AA3A9B8-55F4-4088-8A66-4271AFC9D55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171CE-F91C-463A-B9BA-F9C98C536C77}" type="pres">
      <dgm:prSet presAssocID="{8AA3A9B8-55F4-4088-8A66-4271AFC9D55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89573-7466-4AE4-83C4-C977B236BED0}" srcId="{8AA3A9B8-55F4-4088-8A66-4271AFC9D550}" destId="{537E5D41-E812-4235-9C9A-1AFF9C9855E1}" srcOrd="0" destOrd="0" parTransId="{CB1146C6-D1E9-4443-BBAC-38E99B550CA1}" sibTransId="{55245A22-1B47-4473-8511-577DD0D0F304}"/>
    <dgm:cxn modelId="{E151D12E-3063-48E8-9396-6BBAD4C93FAB}" type="presOf" srcId="{537E5D41-E812-4235-9C9A-1AFF9C9855E1}" destId="{656171CE-F91C-463A-B9BA-F9C98C536C77}" srcOrd="0" destOrd="0" presId="urn:microsoft.com/office/officeart/2005/8/layout/chevron2"/>
    <dgm:cxn modelId="{4E87746D-4DB0-410B-A2A0-D8F668267B90}" srcId="{13DC2FC8-DDFD-490E-80B9-1CE78918C386}" destId="{F5C036AB-7A07-4694-9990-F493C3CD1A41}" srcOrd="0" destOrd="0" parTransId="{C06891FB-4609-4C07-A9AE-3F1041699B2D}" sibTransId="{806FC67C-7D36-4E0A-97BA-DAB4B3FA9479}"/>
    <dgm:cxn modelId="{EAF64689-2CB5-4445-A45C-4A7A7B9578D9}" srcId="{F5C036AB-7A07-4694-9990-F493C3CD1A41}" destId="{E839974F-D550-4DD2-941D-84872F4AE7AE}" srcOrd="0" destOrd="0" parTransId="{81798E20-23AD-444B-A9FE-05416D8852E7}" sibTransId="{C0666046-A2DA-43FD-9222-2D2442C0BC00}"/>
    <dgm:cxn modelId="{538EB32E-5C73-4647-A2E5-0944B84EF8BC}" type="presOf" srcId="{FD29CCA3-24D4-466C-9296-837A1512DC42}" destId="{C08141D4-2DCF-4118-899A-0F1C23E626F5}" srcOrd="0" destOrd="0" presId="urn:microsoft.com/office/officeart/2005/8/layout/chevron2"/>
    <dgm:cxn modelId="{5D51EB92-7D2F-4180-A575-5D57077F6A1C}" type="presOf" srcId="{E839974F-D550-4DD2-941D-84872F4AE7AE}" destId="{C3406A0F-CACD-4D5D-8B2C-C921787AFFBE}" srcOrd="0" destOrd="0" presId="urn:microsoft.com/office/officeart/2005/8/layout/chevron2"/>
    <dgm:cxn modelId="{4DE708A9-E35A-4A22-A7FD-0E176074341E}" type="presOf" srcId="{58C51B99-87C2-4B4A-9EAE-5EEE705EBDE0}" destId="{5085D8B2-B42E-49A3-9231-7EA7F915F09F}" srcOrd="0" destOrd="0" presId="urn:microsoft.com/office/officeart/2005/8/layout/chevron2"/>
    <dgm:cxn modelId="{ABFB19BF-D16F-4680-9735-57C371810143}" srcId="{FD29CCA3-24D4-466C-9296-837A1512DC42}" destId="{58C51B99-87C2-4B4A-9EAE-5EEE705EBDE0}" srcOrd="0" destOrd="0" parTransId="{8CFC0A48-690A-4C90-B821-27E1663B1C36}" sibTransId="{7CC36DFD-D73E-492E-BF52-3480D2E1879E}"/>
    <dgm:cxn modelId="{A22D3969-739B-49C9-BC1D-2715D3CDEB52}" type="presOf" srcId="{F5C036AB-7A07-4694-9990-F493C3CD1A41}" destId="{ACDDC939-FC4D-4C70-90C5-2ED0C850C195}" srcOrd="0" destOrd="0" presId="urn:microsoft.com/office/officeart/2005/8/layout/chevron2"/>
    <dgm:cxn modelId="{68F1A1B8-CFE2-4067-B5DE-412CB5483C09}" srcId="{13DC2FC8-DDFD-490E-80B9-1CE78918C386}" destId="{8AA3A9B8-55F4-4088-8A66-4271AFC9D550}" srcOrd="2" destOrd="0" parTransId="{FD724E44-7CB6-4C07-A257-535AA5711CAF}" sibTransId="{18F66F8E-8DAD-4A45-81BB-BC044B8BEEE8}"/>
    <dgm:cxn modelId="{D7DC2AE9-0C5A-4761-84FB-3A258D28F650}" type="presOf" srcId="{13DC2FC8-DDFD-490E-80B9-1CE78918C386}" destId="{161295F3-9025-4C56-B2C5-BBF20CA3C43D}" srcOrd="0" destOrd="0" presId="urn:microsoft.com/office/officeart/2005/8/layout/chevron2"/>
    <dgm:cxn modelId="{1EC4CB1F-0964-4AFD-9286-AAF57A8EA55C}" type="presOf" srcId="{8AA3A9B8-55F4-4088-8A66-4271AFC9D550}" destId="{53108CF9-15A3-4FD9-B5D1-5FE49CFB02F1}" srcOrd="0" destOrd="0" presId="urn:microsoft.com/office/officeart/2005/8/layout/chevron2"/>
    <dgm:cxn modelId="{FA1BFC1E-3003-4641-B8BE-729954A4F19D}" srcId="{13DC2FC8-DDFD-490E-80B9-1CE78918C386}" destId="{FD29CCA3-24D4-466C-9296-837A1512DC42}" srcOrd="1" destOrd="0" parTransId="{2D3AB3A8-A9C2-4422-962A-8C33F70BCE74}" sibTransId="{33A4096F-E668-4835-8066-423A96599A16}"/>
    <dgm:cxn modelId="{8AB0B765-29E6-435E-B81D-326B2C56FD83}" type="presParOf" srcId="{161295F3-9025-4C56-B2C5-BBF20CA3C43D}" destId="{EE75ECEA-32A0-416B-B2F2-876ECDF83EF1}" srcOrd="0" destOrd="0" presId="urn:microsoft.com/office/officeart/2005/8/layout/chevron2"/>
    <dgm:cxn modelId="{50757CA0-5450-44A5-AC6F-2BD6DAE0BDB7}" type="presParOf" srcId="{EE75ECEA-32A0-416B-B2F2-876ECDF83EF1}" destId="{ACDDC939-FC4D-4C70-90C5-2ED0C850C195}" srcOrd="0" destOrd="0" presId="urn:microsoft.com/office/officeart/2005/8/layout/chevron2"/>
    <dgm:cxn modelId="{38A51DF8-E63C-473E-AC76-45A766087F7F}" type="presParOf" srcId="{EE75ECEA-32A0-416B-B2F2-876ECDF83EF1}" destId="{C3406A0F-CACD-4D5D-8B2C-C921787AFFBE}" srcOrd="1" destOrd="0" presId="urn:microsoft.com/office/officeart/2005/8/layout/chevron2"/>
    <dgm:cxn modelId="{3913AA45-AB19-4204-BF72-0DC80E7EF550}" type="presParOf" srcId="{161295F3-9025-4C56-B2C5-BBF20CA3C43D}" destId="{B45FDA12-0094-4E33-B93F-AE8F17B83C46}" srcOrd="1" destOrd="0" presId="urn:microsoft.com/office/officeart/2005/8/layout/chevron2"/>
    <dgm:cxn modelId="{2FC066FD-EBB4-4FAC-8392-413FAE6DDC5D}" type="presParOf" srcId="{161295F3-9025-4C56-B2C5-BBF20CA3C43D}" destId="{DB2E72BA-CFB7-437C-A39E-8802E1761FD6}" srcOrd="2" destOrd="0" presId="urn:microsoft.com/office/officeart/2005/8/layout/chevron2"/>
    <dgm:cxn modelId="{D4CC8088-2E6B-440A-A1A5-D4CBB3700857}" type="presParOf" srcId="{DB2E72BA-CFB7-437C-A39E-8802E1761FD6}" destId="{C08141D4-2DCF-4118-899A-0F1C23E626F5}" srcOrd="0" destOrd="0" presId="urn:microsoft.com/office/officeart/2005/8/layout/chevron2"/>
    <dgm:cxn modelId="{99456FED-C65D-4F6E-9982-D8D780C3A41A}" type="presParOf" srcId="{DB2E72BA-CFB7-437C-A39E-8802E1761FD6}" destId="{5085D8B2-B42E-49A3-9231-7EA7F915F09F}" srcOrd="1" destOrd="0" presId="urn:microsoft.com/office/officeart/2005/8/layout/chevron2"/>
    <dgm:cxn modelId="{8EDFFE8C-4D32-4520-AA52-83796EED0E7E}" type="presParOf" srcId="{161295F3-9025-4C56-B2C5-BBF20CA3C43D}" destId="{CA47185C-1DAC-4E44-AED5-82595796A3A4}" srcOrd="3" destOrd="0" presId="urn:microsoft.com/office/officeart/2005/8/layout/chevron2"/>
    <dgm:cxn modelId="{6892B9F4-753E-4DA9-AAB0-56BFF12AC7F8}" type="presParOf" srcId="{161295F3-9025-4C56-B2C5-BBF20CA3C43D}" destId="{8ADC8DCC-5B35-4141-9CA2-1B18CE3EC3FE}" srcOrd="4" destOrd="0" presId="urn:microsoft.com/office/officeart/2005/8/layout/chevron2"/>
    <dgm:cxn modelId="{B8A2BB55-48BD-4C50-9C11-F439B76F77B5}" type="presParOf" srcId="{8ADC8DCC-5B35-4141-9CA2-1B18CE3EC3FE}" destId="{53108CF9-15A3-4FD9-B5D1-5FE49CFB02F1}" srcOrd="0" destOrd="0" presId="urn:microsoft.com/office/officeart/2005/8/layout/chevron2"/>
    <dgm:cxn modelId="{6F01E17F-C434-4DBB-A962-E09BD5676FED}" type="presParOf" srcId="{8ADC8DCC-5B35-4141-9CA2-1B18CE3EC3FE}" destId="{656171CE-F91C-463A-B9BA-F9C98C536C77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DC939-FC4D-4C70-90C5-2ED0C850C195}">
      <dsp:nvSpPr>
        <dsp:cNvPr id="0" name=""/>
        <dsp:cNvSpPr/>
      </dsp:nvSpPr>
      <dsp:spPr>
        <a:xfrm rot="5400000">
          <a:off x="-98673" y="93252"/>
          <a:ext cx="698519" cy="5133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1</a:t>
          </a:r>
          <a:endParaRPr lang="en-US" sz="1000" b="1" kern="1200" dirty="0">
            <a:latin typeface="+mj-lt"/>
          </a:endParaRPr>
        </a:p>
      </dsp:txBody>
      <dsp:txXfrm rot="-5400000">
        <a:off x="-6104" y="257374"/>
        <a:ext cx="513382" cy="185137"/>
      </dsp:txXfrm>
    </dsp:sp>
    <dsp:sp modelId="{C3406A0F-CACD-4D5D-8B2C-C921787AFFBE}">
      <dsp:nvSpPr>
        <dsp:cNvPr id="0" name=""/>
        <dsp:cNvSpPr/>
      </dsp:nvSpPr>
      <dsp:spPr>
        <a:xfrm rot="5400000">
          <a:off x="3059550" y="-2563797"/>
          <a:ext cx="454276" cy="55832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>
              <a:latin typeface="+mj-lt"/>
            </a:rPr>
            <a:t>EL FUNCIONARIO ACCIDENTADO INMEDIATAMENTE OCURRIDO EL ACCIDENTE DEBE DIRIGIRSE A:             - CENTROS DE ATENCIONDE SALUD  ACHS - AL HOSPITAL DEL TRABAJADOR - OTROS SERVICIO DE URGENCIA, SEGÚN CORRESPONDA. </a:t>
          </a:r>
          <a:endParaRPr lang="en-US" sz="1000" kern="1200" dirty="0">
            <a:latin typeface="+mj-lt"/>
          </a:endParaRPr>
        </a:p>
      </dsp:txBody>
      <dsp:txXfrm rot="-5400000">
        <a:off x="495068" y="22861"/>
        <a:ext cx="5561064" cy="409924"/>
      </dsp:txXfrm>
    </dsp:sp>
    <dsp:sp modelId="{C08141D4-2DCF-4118-899A-0F1C23E626F5}">
      <dsp:nvSpPr>
        <dsp:cNvPr id="0" name=""/>
        <dsp:cNvSpPr/>
      </dsp:nvSpPr>
      <dsp:spPr>
        <a:xfrm rot="5400000">
          <a:off x="-110882" y="657292"/>
          <a:ext cx="698519" cy="4889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2</a:t>
          </a:r>
          <a:endParaRPr lang="en-US" sz="1000" b="1" kern="1200" dirty="0">
            <a:latin typeface="+mj-lt"/>
          </a:endParaRPr>
        </a:p>
      </dsp:txBody>
      <dsp:txXfrm rot="-5400000">
        <a:off x="-6103" y="796996"/>
        <a:ext cx="488963" cy="209556"/>
      </dsp:txXfrm>
    </dsp:sp>
    <dsp:sp modelId="{5085D8B2-B42E-49A3-9231-7EA7F915F09F}">
      <dsp:nvSpPr>
        <dsp:cNvPr id="0" name=""/>
        <dsp:cNvSpPr/>
      </dsp:nvSpPr>
      <dsp:spPr>
        <a:xfrm rot="5400000">
          <a:off x="3047460" y="-2012087"/>
          <a:ext cx="454037" cy="55832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/>
            <a:t>EL DIA HABIL SIGUIENTE A LA ATENCION DE SALUD, DEBE DIRIGIRSE AL CAIF PARA REGULARIZAR LA DOCUMENTACION PENDIENTE </a:t>
          </a:r>
          <a:endParaRPr lang="en-US" sz="1000" kern="1200" dirty="0">
            <a:latin typeface="+mj-lt"/>
          </a:endParaRPr>
        </a:p>
      </dsp:txBody>
      <dsp:txXfrm rot="-5400000">
        <a:off x="482859" y="574678"/>
        <a:ext cx="5561076" cy="4097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DC939-FC4D-4C70-90C5-2ED0C850C195}">
      <dsp:nvSpPr>
        <dsp:cNvPr id="0" name=""/>
        <dsp:cNvSpPr/>
      </dsp:nvSpPr>
      <dsp:spPr>
        <a:xfrm rot="5400000">
          <a:off x="-113457" y="114732"/>
          <a:ext cx="756385" cy="5294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1</a:t>
          </a:r>
          <a:endParaRPr lang="en-US" sz="1000" b="1" kern="1200" dirty="0">
            <a:latin typeface="+mj-lt"/>
          </a:endParaRPr>
        </a:p>
      </dsp:txBody>
      <dsp:txXfrm rot="-5400000">
        <a:off x="2" y="266009"/>
        <a:ext cx="529469" cy="226916"/>
      </dsp:txXfrm>
    </dsp:sp>
    <dsp:sp modelId="{C3406A0F-CACD-4D5D-8B2C-C921787AFFBE}">
      <dsp:nvSpPr>
        <dsp:cNvPr id="0" name=""/>
        <dsp:cNvSpPr/>
      </dsp:nvSpPr>
      <dsp:spPr>
        <a:xfrm rot="5400000">
          <a:off x="3041775" y="-2511032"/>
          <a:ext cx="491908" cy="55165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>
              <a:latin typeface="+mn-lt"/>
            </a:rPr>
            <a:t>EL FUNCIONARIO ACCIDENTADO DEBE INFORMAR A SU JEFE DIRECTO. (EL JEFE DIRECTO O QUIEN LO SUBROGUE DEBE LLENAR LA SOLICITUD DE PRIMERA ATENCION)</a:t>
          </a:r>
          <a:r>
            <a:rPr lang="en-US" sz="1000" b="1" kern="1200" dirty="0" smtClean="0">
              <a:latin typeface="+mj-lt"/>
            </a:rPr>
            <a:t>.</a:t>
          </a:r>
          <a:endParaRPr lang="en-US" sz="1000" kern="1200" dirty="0">
            <a:latin typeface="+mj-lt"/>
          </a:endParaRPr>
        </a:p>
      </dsp:txBody>
      <dsp:txXfrm rot="-5400000">
        <a:off x="529469" y="25287"/>
        <a:ext cx="5492508" cy="443882"/>
      </dsp:txXfrm>
    </dsp:sp>
    <dsp:sp modelId="{C08141D4-2DCF-4118-899A-0F1C23E626F5}">
      <dsp:nvSpPr>
        <dsp:cNvPr id="0" name=""/>
        <dsp:cNvSpPr/>
      </dsp:nvSpPr>
      <dsp:spPr>
        <a:xfrm rot="5400000">
          <a:off x="-113457" y="649528"/>
          <a:ext cx="756385" cy="5294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2</a:t>
          </a:r>
          <a:endParaRPr lang="en-US" sz="1000" b="1" kern="1200" dirty="0">
            <a:latin typeface="+mj-lt"/>
          </a:endParaRPr>
        </a:p>
      </dsp:txBody>
      <dsp:txXfrm rot="-5400000">
        <a:off x="2" y="800805"/>
        <a:ext cx="529469" cy="226916"/>
      </dsp:txXfrm>
    </dsp:sp>
    <dsp:sp modelId="{5085D8B2-B42E-49A3-9231-7EA7F915F09F}">
      <dsp:nvSpPr>
        <dsp:cNvPr id="0" name=""/>
        <dsp:cNvSpPr/>
      </dsp:nvSpPr>
      <dsp:spPr>
        <a:xfrm rot="5400000">
          <a:off x="3041905" y="-1976364"/>
          <a:ext cx="491650" cy="55165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/>
            <a:t>EL FUNCIONARIO ACCIDENTADO SE DIRIGE AL CAIF CON LA SOLICITUD DE PRIMERA </a:t>
          </a:r>
          <a:r>
            <a:rPr lang="es-ES" sz="1000" b="0" kern="1200" smtClean="0"/>
            <a:t>ATENCION ANTERIORMENTE SEÑALADA </a:t>
          </a:r>
          <a:r>
            <a:rPr lang="es-ES" sz="1000" b="0" kern="1200" dirty="0" smtClean="0"/>
            <a:t>Y UNO DE LOS 3 MEDIOS PROBATORIOS ANTERIORMENTE SEÑALADOS.</a:t>
          </a:r>
          <a:endParaRPr lang="en-US" sz="1000" kern="1200" dirty="0">
            <a:latin typeface="+mj-lt"/>
          </a:endParaRPr>
        </a:p>
      </dsp:txBody>
      <dsp:txXfrm rot="-5400000">
        <a:off x="529470" y="560071"/>
        <a:ext cx="5492521" cy="443650"/>
      </dsp:txXfrm>
    </dsp:sp>
    <dsp:sp modelId="{53108CF9-15A3-4FD9-B5D1-5FE49CFB02F1}">
      <dsp:nvSpPr>
        <dsp:cNvPr id="0" name=""/>
        <dsp:cNvSpPr/>
      </dsp:nvSpPr>
      <dsp:spPr>
        <a:xfrm rot="5400000">
          <a:off x="-113457" y="1184325"/>
          <a:ext cx="756385" cy="5294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3</a:t>
          </a:r>
          <a:endParaRPr lang="en-US" sz="1000" b="1" kern="1200" dirty="0">
            <a:latin typeface="+mj-lt"/>
          </a:endParaRPr>
        </a:p>
      </dsp:txBody>
      <dsp:txXfrm rot="-5400000">
        <a:off x="2" y="1335602"/>
        <a:ext cx="529469" cy="226916"/>
      </dsp:txXfrm>
    </dsp:sp>
    <dsp:sp modelId="{656171CE-F91C-463A-B9BA-F9C98C536C77}">
      <dsp:nvSpPr>
        <dsp:cNvPr id="0" name=""/>
        <dsp:cNvSpPr/>
      </dsp:nvSpPr>
      <dsp:spPr>
        <a:xfrm rot="5400000">
          <a:off x="3041905" y="-1441567"/>
          <a:ext cx="491650" cy="55165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/>
            <a:t>EN EL CAIF SE COMPLETA LA DIAT, POSTERIOMENTE EL FUNCIONARIO SE DIRIGE A LA </a:t>
          </a:r>
          <a:r>
            <a:rPr lang="es-ES" sz="1000" b="0" kern="1200" dirty="0" smtClean="0">
              <a:latin typeface="+mj-lt"/>
            </a:rPr>
            <a:t>ACHS (PUENTE ALTO) O AL HOSPITAL DEL TRABAJADOR SEGÚN CORRESPONDA.</a:t>
          </a:r>
          <a:endParaRPr lang="en-US" sz="1000" kern="1200" dirty="0">
            <a:latin typeface="+mj-lt"/>
          </a:endParaRPr>
        </a:p>
      </dsp:txBody>
      <dsp:txXfrm rot="-5400000">
        <a:off x="529470" y="1094868"/>
        <a:ext cx="5492521" cy="443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1507829-1739-46D0-9F24-F191A5949F6C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FC2CEB7-A71F-4E17-B7C2-FDDED2FB21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55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2CEB7-A71F-4E17-B7C2-FDDED2FB21E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A532BECE-42D8-4D3C-B093-22DD7BECF0AF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C0448-16C2-4412-9AC2-6A344F79FF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AF67-1113-4743-9455-B8504DE755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C34C-BB7F-4FE6-9056-DB0D2C949D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95480C2-94D0-4075-8C7C-C3336008B26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FF56CC5-00F5-4339-B29A-6D4A50904F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889E63F-28A9-44F7-B7C4-66273AADC06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9D11E501-31D9-447C-A05F-81D58A1BCA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4E55714-1FF7-4AB9-9FC5-A0A8A6378477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277E0D8-3D77-433B-8C45-AD084A3F838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B5F3DCD-B756-470B-97AE-24D460693FE9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71209E3-F38B-4C17-BD26-D09BA8AD2A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23F10DD-EEB5-4917-9BD4-96BE3B04C53C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DD9CAA3-69AA-47E5-87D7-CDBBCF0D58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5C8E3EC-3997-4DA3-BA4F-9BDF8EB2C0CE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B622944-EA84-42B4-BCBD-334CCD0C35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566B9E4-627A-41D5-8C99-1C3B465B3D18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6769FE3-3002-4CC1-9D8E-84B99C1DE4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F9C6380-2BE2-487D-968E-D21F4366E5D1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C7F69B1-10B3-4E43-9F27-B43CDDBF8F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4E844-33EB-485B-8734-DDB8021729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AD544F4-E1DB-4200-A24C-F82DA338555F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F233570-B713-4CAA-AB22-26721FFCB75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9857DEA8-FE2B-4B2B-B323-91FFE491954C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E73907F-4BF9-4B1A-A9A1-915170D534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17BB3F0B-648C-49AA-9A2D-53A2200104A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E5D4542-913C-4D3B-9AFD-584824DC35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5C29CC8-6EB4-4BEB-8B40-61F15F54C170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0E5CB-5503-459F-B587-85FBB31850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E25F6DB-0725-4313-A3F8-9B9BE2E6202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51DF0-1879-48B1-AC46-E4D9DF55AA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5953EFD-D3BC-41E7-AAA3-9B20C0A5C0F7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932C6-3BA3-453F-ACB4-3186EC6BAA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6EA4F-C18C-4DD0-87A3-E283F158BD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D0DF-3292-43C4-9165-A17CC66168E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2541-0057-45AD-9AC1-529737E674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C6ED8-D121-4CCB-A8A5-162E8ABA1B4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14300" y="203200"/>
            <a:ext cx="61229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" y="1970088"/>
            <a:ext cx="6132513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88" y="8704263"/>
            <a:ext cx="2171700" cy="327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7088" y="8704263"/>
            <a:ext cx="1600200" cy="257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898989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7BB1FAEB-5C52-48E6-BC8A-D405846801B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310313" y="-7938"/>
            <a:ext cx="212725" cy="1155701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523038" y="0"/>
            <a:ext cx="261937" cy="1147763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310313" y="8534400"/>
            <a:ext cx="212725" cy="609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6523038" y="8534400"/>
            <a:ext cx="261937" cy="609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8839200"/>
            <a:ext cx="6858000" cy="3048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5365750" y="0"/>
            <a:ext cx="1492250" cy="883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5365750" y="2744788"/>
            <a:ext cx="1492250" cy="271780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9454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l">
                <a:defRPr/>
              </a:pPr>
              <a:endParaRPr lang="es-ES" sz="1800" b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1004" y="2133600"/>
              <a:ext cx="1637109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l">
                <a:defRPr/>
              </a:pPr>
              <a:endParaRPr lang="es-ES" sz="1800" b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2057" name="Picture 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2058" name="Picture 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2059" name="Picture 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3175" y="0"/>
            <a:ext cx="5362575" cy="8839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367088"/>
            <a:ext cx="48577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8" r:id="rId1"/>
    <p:sldLayoutId id="2147484499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Imagen 3"/>
          <p:cNvPicPr>
            <a:picLocks noChangeAspect="1" noChangeArrowheads="1"/>
          </p:cNvPicPr>
          <p:nvPr/>
        </p:nvPicPr>
        <p:blipFill>
          <a:blip r:embed="rId3"/>
          <a:srcRect l="14247" t="13583" r="14432" b="15749"/>
          <a:stretch>
            <a:fillRect/>
          </a:stretch>
        </p:blipFill>
        <p:spPr bwMode="auto">
          <a:xfrm>
            <a:off x="131763" y="200026"/>
            <a:ext cx="654031" cy="48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1 CuadroTexto"/>
          <p:cNvSpPr txBox="1">
            <a:spLocks noChangeArrowheads="1"/>
          </p:cNvSpPr>
          <p:nvPr/>
        </p:nvSpPr>
        <p:spPr bwMode="auto">
          <a:xfrm>
            <a:off x="1" y="8680664"/>
            <a:ext cx="68579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800" dirty="0">
                <a:latin typeface="+mj-lt"/>
              </a:rPr>
              <a:t>CAIF</a:t>
            </a:r>
          </a:p>
          <a:p>
            <a:pPr>
              <a:defRPr/>
            </a:pPr>
            <a:r>
              <a:rPr lang="es-ES" sz="800" dirty="0">
                <a:latin typeface="+mj-lt"/>
              </a:rPr>
              <a:t>CENTRO DE ATENCIÓN INTEGRAL DEL FUNCIONARIO</a:t>
            </a:r>
            <a:endParaRPr lang="en-US" sz="800" dirty="0">
              <a:latin typeface="+mj-lt"/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131764" y="804753"/>
            <a:ext cx="6083318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 u="sng" dirty="0" smtClean="0">
                <a:latin typeface="Calibri" pitchFamily="34" charset="0"/>
              </a:rPr>
              <a:t>ACCIDENTE DE TRAYECTO:</a:t>
            </a:r>
            <a:r>
              <a:rPr lang="es-ES" sz="1200" dirty="0" smtClean="0">
                <a:latin typeface="Calibri" pitchFamily="34" charset="0"/>
              </a:rPr>
              <a:t> </a:t>
            </a:r>
            <a:r>
              <a:rPr lang="es-ES" sz="1100" b="0" dirty="0" smtClean="0">
                <a:latin typeface="+mj-lt"/>
              </a:rPr>
              <a:t>Son los ocurridos en el </a:t>
            </a:r>
            <a:r>
              <a:rPr lang="es-ES" sz="1100" b="0" dirty="0" smtClean="0">
                <a:solidFill>
                  <a:srgbClr val="FF0000"/>
                </a:solidFill>
                <a:latin typeface="+mj-lt"/>
              </a:rPr>
              <a:t>trayecto directo</a:t>
            </a:r>
            <a:r>
              <a:rPr lang="es-ES" sz="1100" b="0" dirty="0" smtClean="0">
                <a:latin typeface="+mj-lt"/>
              </a:rPr>
              <a:t>, de ida o regreso, entre la habitación y el lugar de trabajo.  </a:t>
            </a:r>
          </a:p>
          <a:p>
            <a:pPr algn="just">
              <a:spcBef>
                <a:spcPct val="50000"/>
              </a:spcBef>
            </a:pPr>
            <a:r>
              <a:rPr lang="es-ES" sz="1100" b="0" dirty="0" smtClean="0">
                <a:latin typeface="+mj-lt"/>
              </a:rPr>
              <a:t>(Es importante señalar que el funcionario </a:t>
            </a:r>
            <a:r>
              <a:rPr lang="es-ES" sz="1100" u="sng" dirty="0" smtClean="0">
                <a:latin typeface="+mj-lt"/>
              </a:rPr>
              <a:t>siempre</a:t>
            </a:r>
            <a:r>
              <a:rPr lang="es-ES" sz="1100" b="0" dirty="0" smtClean="0">
                <a:latin typeface="+mj-lt"/>
              </a:rPr>
              <a:t> deberá presentar uno de los siguientes medios probatorios: Parte de carabineros – Certificado centro asistencial (Dato de Urgencia) – Testigos. De no ser así se expone a no ser atendido)</a:t>
            </a:r>
          </a:p>
          <a:p>
            <a:pPr algn="just">
              <a:spcBef>
                <a:spcPct val="50000"/>
              </a:spcBef>
            </a:pPr>
            <a:r>
              <a:rPr lang="es-ES" sz="1100" b="0" dirty="0" smtClean="0">
                <a:latin typeface="+mj-lt"/>
              </a:rPr>
              <a:t>Solamente se podrá asistir a la ACHS sin  medios probatorios cuando el funcionario se dirija inmediatamente ocurrido  el accidente.</a:t>
            </a:r>
            <a:endParaRPr lang="es-ES_tradnl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5" name="94 Rectángulo"/>
          <p:cNvSpPr/>
          <p:nvPr/>
        </p:nvSpPr>
        <p:spPr>
          <a:xfrm>
            <a:off x="131763" y="7783321"/>
            <a:ext cx="65119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100" dirty="0" smtClean="0">
                <a:solidFill>
                  <a:srgbClr val="FF0000"/>
                </a:solidFill>
                <a:latin typeface="Calibri" pitchFamily="34" charset="0"/>
              </a:rPr>
              <a:t>ES IMPORTANTE SEÑALAR QUE EL TRABAJADOR DEBE PROCEDER CON ESTE FLUJO, INMEDIATAMENTE OCURRIDO EL ACCIDENTE, DE NO SER ASI SE EXPONE A UN EVENTUAL RECHAZO.</a:t>
            </a:r>
            <a:endParaRPr lang="es-ES_tradnl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687361"/>
              </p:ext>
            </p:extLst>
          </p:nvPr>
        </p:nvGraphicFramePr>
        <p:xfrm>
          <a:off x="292089" y="6516216"/>
          <a:ext cx="6286542" cy="102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2476516"/>
                <a:gridCol w="2095514"/>
              </a:tblGrid>
              <a:tr h="28178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CENTRO ATENCIÓN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DIRECCIÓN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HORARIOS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8178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ACHS (Puente Alto)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Teniente Bello 135, Puente Alto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Lun-Vier (08:30 a 18:30 Hrs.)</a:t>
                      </a:r>
                      <a:endParaRPr lang="en-US" sz="1100" dirty="0" smtClean="0"/>
                    </a:p>
                  </a:txBody>
                  <a:tcPr/>
                </a:tc>
              </a:tr>
              <a:tr h="464108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Hospital</a:t>
                      </a:r>
                      <a:r>
                        <a:rPr lang="es-ES" sz="1100" baseline="0" dirty="0" smtClean="0"/>
                        <a:t> del Trabajador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Ramón Carnicer 185, Providencia</a:t>
                      </a:r>
                    </a:p>
                    <a:p>
                      <a:pPr algn="ctr"/>
                      <a:r>
                        <a:rPr lang="es-ES" sz="1100" dirty="0" smtClean="0"/>
                        <a:t>(Metro Parque Bustamante)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Lun-Dom</a:t>
                      </a:r>
                      <a:r>
                        <a:rPr lang="es-ES" sz="1100" baseline="0" dirty="0" smtClean="0"/>
                        <a:t> (24 Hrs.)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285728" y="8429652"/>
            <a:ext cx="3117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000" dirty="0" smtClean="0">
                <a:latin typeface="+mn-lt"/>
              </a:rPr>
              <a:t>ANEXO CAIF:   262591</a:t>
            </a:r>
            <a:endParaRPr lang="en-US" sz="1000" dirty="0">
              <a:latin typeface="+mn-lt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226494" y="3663478"/>
            <a:ext cx="615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s-ES" sz="1000" b="0" dirty="0" smtClean="0">
              <a:latin typeface="+mj-lt"/>
            </a:endParaRPr>
          </a:p>
          <a:p>
            <a:pPr lvl="0" algn="just"/>
            <a:r>
              <a:rPr lang="es-ES" sz="1000" b="0" dirty="0" smtClean="0">
                <a:latin typeface="+mj-lt"/>
              </a:rPr>
              <a:t>EN CASO DE NO HABER HECHO LO ANTERIORMENTE SEÑALADO, DEBERA SEGUIR EL SIGUIENTE PROCEDIMIENTO</a:t>
            </a:r>
            <a:endParaRPr lang="en-US" sz="1000" dirty="0">
              <a:latin typeface="+mj-lt"/>
            </a:endParaRPr>
          </a:p>
        </p:txBody>
      </p:sp>
      <p:graphicFrame>
        <p:nvGraphicFramePr>
          <p:cNvPr id="18" name="17 Diagrama"/>
          <p:cNvGraphicFramePr/>
          <p:nvPr>
            <p:extLst>
              <p:ext uri="{D42A27DB-BD31-4B8C-83A1-F6EECF244321}">
                <p14:modId xmlns:p14="http://schemas.microsoft.com/office/powerpoint/2010/main" val="1057435168"/>
              </p:ext>
            </p:extLst>
          </p:nvPr>
        </p:nvGraphicFramePr>
        <p:xfrm>
          <a:off x="285728" y="2411760"/>
          <a:ext cx="6072204" cy="1251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9" name="18 Diagrama"/>
          <p:cNvGraphicFramePr/>
          <p:nvPr>
            <p:extLst>
              <p:ext uri="{D42A27DB-BD31-4B8C-83A1-F6EECF244321}">
                <p14:modId xmlns:p14="http://schemas.microsoft.com/office/powerpoint/2010/main" val="2711766562"/>
              </p:ext>
            </p:extLst>
          </p:nvPr>
        </p:nvGraphicFramePr>
        <p:xfrm>
          <a:off x="282843" y="4156026"/>
          <a:ext cx="6045991" cy="1828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774706" y="158422"/>
            <a:ext cx="5440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n-lt"/>
              </a:rPr>
              <a:t>FLUJO A SEGUIR EN CASO DE ACCIDENTE DE TRAYECTO </a:t>
            </a:r>
          </a:p>
          <a:p>
            <a:r>
              <a:rPr lang="es-ES" dirty="0" smtClean="0">
                <a:latin typeface="+mn-lt"/>
              </a:rPr>
              <a:t>DIRECCION SSMSO</a:t>
            </a:r>
            <a:endParaRPr lang="en-US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50032" y="6084167"/>
            <a:ext cx="588808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1000" dirty="0" smtClean="0">
                <a:latin typeface="+mn-lt"/>
              </a:rPr>
              <a:t>SOLICITUD PRIMERA ATENCION:  Imprimir desde banner de la </a:t>
            </a:r>
            <a:r>
              <a:rPr lang="en-US" sz="1000" dirty="0" err="1" smtClean="0">
                <a:latin typeface="+mn-lt"/>
              </a:rPr>
              <a:t>Página</a:t>
            </a:r>
            <a:r>
              <a:rPr lang="en-US" sz="1000" dirty="0" smtClean="0">
                <a:latin typeface="+mn-lt"/>
              </a:rPr>
              <a:t> web del establecimiento</a:t>
            </a:r>
            <a:endParaRPr lang="en-US" sz="1000" dirty="0">
              <a:latin typeface="+mn-lt"/>
            </a:endParaRPr>
          </a:p>
        </p:txBody>
      </p:sp>
      <p:sp>
        <p:nvSpPr>
          <p:cNvPr id="14" name="13 Flecha derecha"/>
          <p:cNvSpPr/>
          <p:nvPr/>
        </p:nvSpPr>
        <p:spPr>
          <a:xfrm>
            <a:off x="5301208" y="6084168"/>
            <a:ext cx="285752" cy="24622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Rectángulo"/>
          <p:cNvSpPr/>
          <p:nvPr/>
        </p:nvSpPr>
        <p:spPr>
          <a:xfrm>
            <a:off x="5655557" y="5973763"/>
            <a:ext cx="943772" cy="467030"/>
          </a:xfrm>
          <a:prstGeom prst="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dirty="0" smtClean="0">
                <a:solidFill>
                  <a:schemeClr val="bg1"/>
                </a:solidFill>
                <a:latin typeface="Arial Black" pitchFamily="34" charset="0"/>
              </a:rPr>
              <a:t>NOTIFICACIÓN ACCIDENTE TRABAJO</a:t>
            </a:r>
            <a:endParaRPr lang="en-US" sz="7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7418</TotalTime>
  <Words>346</Words>
  <Application>Microsoft Office PowerPoint</Application>
  <PresentationFormat>Presentación en pantalla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1_Office Theme</vt:lpstr>
      <vt:lpstr>2_Office Theme</vt:lpstr>
      <vt:lpstr>Presentación de PowerPoint</vt:lpstr>
    </vt:vector>
  </TitlesOfParts>
  <Company>Gabriel Badagnani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Jose Sandoval V.</cp:lastModifiedBy>
  <cp:revision>249</cp:revision>
  <dcterms:created xsi:type="dcterms:W3CDTF">2010-11-27T19:44:20Z</dcterms:created>
  <dcterms:modified xsi:type="dcterms:W3CDTF">2015-06-25T14:56:11Z</dcterms:modified>
</cp:coreProperties>
</file>